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60" r:id="rId4"/>
    <p:sldId id="258" r:id="rId5"/>
    <p:sldId id="259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987" autoAdjust="0"/>
    <p:restoredTop sz="94660"/>
  </p:normalViewPr>
  <p:slideViewPr>
    <p:cSldViewPr snapToGrid="0">
      <p:cViewPr varScale="1">
        <p:scale>
          <a:sx n="108" d="100"/>
          <a:sy n="108" d="100"/>
        </p:scale>
        <p:origin x="65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4242851"/>
            <a:ext cx="8968084" cy="275942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11716" y="4243845"/>
            <a:ext cx="3077108" cy="27694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2590078"/>
            <a:ext cx="8968085" cy="1660332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9111715" y="2590078"/>
            <a:ext cx="3077109" cy="166033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0322" y="2733709"/>
            <a:ext cx="8144134" cy="1373070"/>
          </a:xfrm>
        </p:spPr>
        <p:txBody>
          <a:bodyPr anchor="b">
            <a:noAutofit/>
          </a:bodyPr>
          <a:lstStyle>
            <a:lvl1pPr algn="r">
              <a:defRPr sz="5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0322" y="4394039"/>
            <a:ext cx="8144134" cy="1117687"/>
          </a:xfrm>
        </p:spPr>
        <p:txBody>
          <a:bodyPr>
            <a:normAutofit/>
          </a:bodyPr>
          <a:lstStyle>
            <a:lvl1pPr marL="0" indent="0" algn="r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33451-5739-4677-BDE7-76D07A9F069A}" type="datetimeFigureOut">
              <a:rPr lang="es-MX" smtClean="0"/>
              <a:t>06/10/2026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255346" y="2750337"/>
            <a:ext cx="1171888" cy="1356442"/>
          </a:xfrm>
        </p:spPr>
        <p:txBody>
          <a:bodyPr/>
          <a:lstStyle/>
          <a:p>
            <a:fld id="{FF67F8EC-747B-4555-AF43-4FB9F59141F9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8507512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33451-5739-4677-BDE7-76D07A9F069A}" type="datetimeFigureOut">
              <a:rPr lang="es-MX" smtClean="0"/>
              <a:t>06/10/2026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67F8EC-747B-4555-AF43-4FB9F59141F9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28339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4086907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4" y="4087901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-2" y="2726267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5" y="2726267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2869895"/>
            <a:ext cx="9613860" cy="1090788"/>
          </a:xfrm>
        </p:spPr>
        <p:txBody>
          <a:bodyPr anchor="ctr">
            <a:normAutofit/>
          </a:bodyPr>
          <a:lstStyle>
            <a:lvl1pPr algn="r">
              <a:defRPr sz="36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2" y="4232171"/>
            <a:ext cx="9613860" cy="1704017"/>
          </a:xfrm>
        </p:spPr>
        <p:txBody>
          <a:bodyPr>
            <a:normAutofit/>
          </a:bodyPr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33451-5739-4677-BDE7-76D07A9F069A}" type="datetimeFigureOut">
              <a:rPr lang="es-MX" smtClean="0"/>
              <a:t>06/10/2026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729455" y="2869895"/>
            <a:ext cx="1154151" cy="1090789"/>
          </a:xfrm>
        </p:spPr>
        <p:txBody>
          <a:bodyPr/>
          <a:lstStyle/>
          <a:p>
            <a:fld id="{FF67F8EC-747B-4555-AF43-4FB9F59141F9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78290134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0320" y="2336873"/>
            <a:ext cx="4698358" cy="3599316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594123" y="2336873"/>
            <a:ext cx="4700058" cy="3599316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33451-5739-4677-BDE7-76D07A9F069A}" type="datetimeFigureOut">
              <a:rPr lang="es-MX" smtClean="0"/>
              <a:t>06/10/2026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67F8EC-747B-4555-AF43-4FB9F59141F9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1629420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1" name="Picture 10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3" name="Rectangle 12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753229"/>
            <a:ext cx="9613863" cy="1080937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06350" y="2336873"/>
            <a:ext cx="4472327" cy="69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0322" y="3030008"/>
            <a:ext cx="4698355" cy="2906179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820154" y="2336873"/>
            <a:ext cx="4474028" cy="69207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594123" y="3030008"/>
            <a:ext cx="4700059" cy="2906179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33451-5739-4677-BDE7-76D07A9F069A}" type="datetimeFigureOut">
              <a:rPr lang="es-MX" smtClean="0"/>
              <a:t>06/10/2026</a:t>
            </a:fld>
            <a:endParaRPr lang="es-MX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67F8EC-747B-4555-AF43-4FB9F59141F9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0061050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7" name="Picture 6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33451-5739-4677-BDE7-76D07A9F069A}" type="datetimeFigureOut">
              <a:rPr lang="es-MX" smtClean="0"/>
              <a:t>06/10/2026</a:t>
            </a:fld>
            <a:endParaRPr lang="es-MX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67F8EC-747B-4555-AF43-4FB9F59141F9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05095069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HD-ShadowShor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33451-5739-4677-BDE7-76D07A9F069A}" type="datetimeFigureOut">
              <a:rPr lang="es-MX" smtClean="0"/>
              <a:t>06/10/2026</a:t>
            </a:fld>
            <a:endParaRPr lang="es-MX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67F8EC-747B-4555-AF43-4FB9F59141F9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5157445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1" y="753227"/>
            <a:ext cx="9613859" cy="1080940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85846" y="2336873"/>
            <a:ext cx="5608336" cy="3599313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2336872"/>
            <a:ext cx="3790078" cy="3599317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33451-5739-4677-BDE7-76D07A9F069A}" type="datetimeFigureOut">
              <a:rPr lang="es-MX" smtClean="0"/>
              <a:t>06/10/2026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67F8EC-747B-4555-AF43-4FB9F59141F9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054678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3" y="753228"/>
            <a:ext cx="9613857" cy="1080938"/>
          </a:xfrm>
        </p:spPr>
        <p:txBody>
          <a:bodyPr anchor="ctr">
            <a:normAutofit/>
          </a:bodyPr>
          <a:lstStyle>
            <a:lvl1pPr>
              <a:defRPr sz="36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868333" y="2336874"/>
            <a:ext cx="5425849" cy="3599312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3" y="2336873"/>
            <a:ext cx="3876256" cy="3599315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33451-5739-4677-BDE7-76D07A9F069A}" type="datetimeFigureOut">
              <a:rPr lang="es-MX" smtClean="0"/>
              <a:t>06/10/2026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67F8EC-747B-4555-AF43-4FB9F59141F9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41503981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4711616"/>
            <a:ext cx="9613859" cy="453051"/>
          </a:xfrm>
        </p:spPr>
        <p:txBody>
          <a:bodyPr anchor="b">
            <a:normAutofit/>
          </a:bodyPr>
          <a:lstStyle>
            <a:lvl1pPr>
              <a:defRPr sz="24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80322" y="609597"/>
            <a:ext cx="9613859" cy="3589575"/>
          </a:xfrm>
          <a:noFill/>
          <a:ln>
            <a:noFill/>
          </a:ln>
          <a:effectLst>
            <a:outerShdw blurRad="76200" dist="63500" dir="5040000" algn="tl" rotWithShape="0">
              <a:srgbClr val="000000">
                <a:alpha val="41000"/>
              </a:srgbClr>
            </a:outerShdw>
          </a:effectLst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19" y="5169583"/>
            <a:ext cx="9613862" cy="622971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33451-5739-4677-BDE7-76D07A9F069A}" type="datetimeFigureOut">
              <a:rPr lang="es-MX" smtClean="0"/>
              <a:t>06/10/2026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309"/>
            <a:ext cx="1154151" cy="1090789"/>
          </a:xfrm>
        </p:spPr>
        <p:txBody>
          <a:bodyPr/>
          <a:lstStyle/>
          <a:p>
            <a:fld id="{FF67F8EC-747B-4555-AF43-4FB9F59141F9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65321088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9" name="Picture 8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0" name="Rectangle 9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1" name="Rectangle 10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22" y="609597"/>
            <a:ext cx="9613858" cy="3592750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33451-5739-4677-BDE7-76D07A9F069A}" type="datetimeFigureOut">
              <a:rPr lang="es-MX" smtClean="0"/>
              <a:t>06/10/2026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11615"/>
            <a:ext cx="1154151" cy="1090789"/>
          </a:xfrm>
        </p:spPr>
        <p:txBody>
          <a:bodyPr/>
          <a:lstStyle/>
          <a:p>
            <a:fld id="{FF67F8EC-747B-4555-AF43-4FB9F59141F9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86731524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10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3" name="Picture 12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4" name="Rectangle 13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27856" y="609598"/>
            <a:ext cx="8718877" cy="3036061"/>
          </a:xfrm>
        </p:spPr>
        <p:txBody>
          <a:bodyPr anchor="ctr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402288" y="3653379"/>
            <a:ext cx="8156579" cy="548968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2" y="4711615"/>
            <a:ext cx="9613859" cy="1090789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33451-5739-4677-BDE7-76D07A9F069A}" type="datetimeFigureOut">
              <a:rPr lang="es-MX" smtClean="0"/>
              <a:t>06/10/2026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FF67F8EC-747B-4555-AF43-4FB9F59141F9}" type="slidenum">
              <a:rPr lang="es-MX" smtClean="0"/>
              <a:t>‹Nº›</a:t>
            </a:fld>
            <a:endParaRPr lang="es-MX"/>
          </a:p>
        </p:txBody>
      </p:sp>
      <p:sp>
        <p:nvSpPr>
          <p:cNvPr id="16" name="TextBox 15"/>
          <p:cNvSpPr txBox="1"/>
          <p:nvPr/>
        </p:nvSpPr>
        <p:spPr>
          <a:xfrm>
            <a:off x="583572" y="74811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72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9662809" y="3033524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72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555102506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5928628"/>
            <a:ext cx="10437812" cy="321164"/>
          </a:xfrm>
          <a:prstGeom prst="rect">
            <a:avLst/>
          </a:prstGeom>
        </p:spPr>
      </p:pic>
      <p:pic>
        <p:nvPicPr>
          <p:cNvPr id="10" name="Picture 9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5929622"/>
            <a:ext cx="1602997" cy="14427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 bwMode="ltGray">
          <a:xfrm>
            <a:off x="0" y="4567988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2" name="Rectangle 11"/>
          <p:cNvSpPr/>
          <p:nvPr/>
        </p:nvSpPr>
        <p:spPr>
          <a:xfrm>
            <a:off x="10585827" y="4567988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0319" y="4711615"/>
            <a:ext cx="9613862" cy="5885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0320" y="5300149"/>
            <a:ext cx="9613862" cy="50225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33451-5739-4677-BDE7-76D07A9F069A}" type="datetimeFigureOut">
              <a:rPr lang="es-MX" smtClean="0"/>
              <a:t>06/10/2026</a:t>
            </a:fld>
            <a:endParaRPr lang="es-MX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729455" y="4709925"/>
            <a:ext cx="1154151" cy="1090789"/>
          </a:xfrm>
        </p:spPr>
        <p:txBody>
          <a:bodyPr/>
          <a:lstStyle/>
          <a:p>
            <a:fld id="{FF67F8EC-747B-4555-AF43-4FB9F59141F9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0575457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12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4" name="Picture 13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6" name="Rectangle 15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7" name="Rectangle 16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69222" y="753228"/>
            <a:ext cx="9624960" cy="1080938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60946" y="2336873"/>
            <a:ext cx="3070034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0322" y="3022673"/>
            <a:ext cx="3049702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56025" y="233687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945470" y="3022673"/>
            <a:ext cx="3063240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24156" y="2336873"/>
            <a:ext cx="307002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7224156" y="3022673"/>
            <a:ext cx="3070025" cy="291351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33451-5739-4677-BDE7-76D07A9F069A}" type="datetimeFigureOut">
              <a:rPr lang="es-MX" smtClean="0"/>
              <a:t>06/10/2026</a:t>
            </a:fld>
            <a:endParaRPr lang="es-MX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67F8EC-747B-4555-AF43-4FB9F59141F9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56865493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16" name="Picture 15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17" name="Rectangle 16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8" name="Rectangle 17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0322" y="753228"/>
            <a:ext cx="9613860" cy="1080938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0318" y="4297503"/>
            <a:ext cx="30497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680318" y="2336873"/>
            <a:ext cx="30497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0318" y="4873765"/>
            <a:ext cx="3049705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945471" y="4297503"/>
            <a:ext cx="306324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945470" y="2336873"/>
            <a:ext cx="3063240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944117" y="4873764"/>
            <a:ext cx="3067297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230678" y="4297503"/>
            <a:ext cx="306350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7230677" y="2336873"/>
            <a:ext cx="3063505" cy="15240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7230553" y="4873762"/>
            <a:ext cx="3067563" cy="106242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33451-5739-4677-BDE7-76D07A9F069A}" type="datetimeFigureOut">
              <a:rPr lang="es-MX" smtClean="0"/>
              <a:t>06/10/2026</a:t>
            </a:fld>
            <a:endParaRPr lang="es-MX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67F8EC-747B-4555-AF43-4FB9F59141F9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131307147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D-ShadowLong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970240"/>
            <a:ext cx="10437812" cy="321164"/>
          </a:xfrm>
          <a:prstGeom prst="rect">
            <a:avLst/>
          </a:prstGeom>
        </p:spPr>
      </p:pic>
      <p:pic>
        <p:nvPicPr>
          <p:cNvPr id="8" name="Picture 7" descr="HD-ShadowShort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85826" y="1971234"/>
            <a:ext cx="1602997" cy="144270"/>
          </a:xfrm>
          <a:prstGeom prst="rect">
            <a:avLst/>
          </a:prstGeom>
        </p:spPr>
      </p:pic>
      <p:sp>
        <p:nvSpPr>
          <p:cNvPr id="9" name="Rectangle 8"/>
          <p:cNvSpPr/>
          <p:nvPr/>
        </p:nvSpPr>
        <p:spPr bwMode="ltGray">
          <a:xfrm>
            <a:off x="0" y="609600"/>
            <a:ext cx="10437812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0585827" y="609600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r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4D33451-5739-4677-BDE7-76D07A9F069A}" type="datetimeFigureOut">
              <a:rPr lang="es-MX" smtClean="0"/>
              <a:t>06/10/2026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67F8EC-747B-4555-AF43-4FB9F59141F9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76000387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 bwMode="ltGray">
          <a:xfrm rot="5400000">
            <a:off x="8116207" y="1869395"/>
            <a:ext cx="5106988" cy="1368198"/>
          </a:xfrm>
          <a:prstGeom prst="rect">
            <a:avLst/>
          </a:prstGeom>
          <a:solidFill>
            <a:schemeClr val="bg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 rot="5400000">
            <a:off x="9868202" y="5372403"/>
            <a:ext cx="1602997" cy="13681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0129231" y="609597"/>
            <a:ext cx="1073802" cy="4353760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0322" y="609597"/>
            <a:ext cx="8870004" cy="5326589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807126" y="5936187"/>
            <a:ext cx="2743200" cy="365125"/>
          </a:xfrm>
        </p:spPr>
        <p:txBody>
          <a:bodyPr/>
          <a:lstStyle/>
          <a:p>
            <a:fld id="{A4D33451-5739-4677-BDE7-76D07A9F069A}" type="datetimeFigureOut">
              <a:rPr lang="es-MX" smtClean="0"/>
              <a:t>06/10/2026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680321" y="5936188"/>
            <a:ext cx="6126805" cy="365125"/>
          </a:xfrm>
        </p:spPr>
        <p:txBody>
          <a:bodyPr/>
          <a:lstStyle/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097550" y="5398633"/>
            <a:ext cx="1154151" cy="1090789"/>
          </a:xfrm>
        </p:spPr>
        <p:txBody>
          <a:bodyPr anchor="t"/>
          <a:lstStyle>
            <a:lvl1pPr algn="ctr">
              <a:defRPr/>
            </a:lvl1pPr>
          </a:lstStyle>
          <a:p>
            <a:fld id="{FF67F8EC-747B-4555-AF43-4FB9F59141F9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26111393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6" descr="hashOverlay-FullResolve.png"/>
          <p:cNvPicPr>
            <a:picLocks noChangeAspect="1"/>
          </p:cNvPicPr>
          <p:nvPr/>
        </p:nvPicPr>
        <p:blipFill>
          <a:blip r:embed="rId19">
            <a:alphaModFix am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0321" y="753228"/>
            <a:ext cx="9613861" cy="10809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0321" y="2336873"/>
            <a:ext cx="9613861" cy="359931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550981" y="5936187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D33451-5739-4677-BDE7-76D07A9F069A}" type="datetimeFigureOut">
              <a:rPr lang="es-MX" smtClean="0"/>
              <a:t>06/10/2026</a:t>
            </a:fld>
            <a:endParaRPr lang="es-MX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0321" y="5936188"/>
            <a:ext cx="687066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MX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729455" y="753227"/>
            <a:ext cx="1154151" cy="109078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67F8EC-747B-4555-AF43-4FB9F59141F9}" type="slidenum">
              <a:rPr lang="es-MX" smtClean="0"/>
              <a:t>‹Nº›</a:t>
            </a:fld>
            <a:endParaRPr lang="es-MX"/>
          </a:p>
        </p:txBody>
      </p:sp>
    </p:spTree>
    <p:extLst>
      <p:ext uri="{BB962C8B-B14F-4D97-AF65-F5344CB8AC3E}">
        <p14:creationId xmlns:p14="http://schemas.microsoft.com/office/powerpoint/2010/main" val="320968132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  <p:sldLayoutId id="2147483674" r:id="rId14"/>
    <p:sldLayoutId id="2147483675" r:id="rId15"/>
    <p:sldLayoutId id="2147483676" r:id="rId16"/>
    <p:sldLayoutId id="2147483677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660AEB0-33D3-8CC1-B429-5AE81AC03A3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s-MX" dirty="0"/>
              <a:t>Metodología de desarrollo de software</a:t>
            </a:r>
          </a:p>
        </p:txBody>
      </p:sp>
    </p:spTree>
    <p:extLst>
      <p:ext uri="{BB962C8B-B14F-4D97-AF65-F5344CB8AC3E}">
        <p14:creationId xmlns:p14="http://schemas.microsoft.com/office/powerpoint/2010/main" val="81340596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9331DA4-4910-0CB4-D4CB-D388516705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b="1" dirty="0"/>
              <a:t>Desarrollo de software</a:t>
            </a:r>
            <a:br>
              <a:rPr lang="es-MX" b="1" dirty="0"/>
            </a:br>
            <a:endParaRPr lang="es-MX" dirty="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AFD6BD39-1649-6C7B-854C-7B18EE19AF0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MX" dirty="0"/>
              <a:t>Cuando queremos crear un programa, </a:t>
            </a:r>
            <a:r>
              <a:rPr lang="es-MX" b="1" dirty="0"/>
              <a:t>no empezamos directamente a escribir código</a:t>
            </a:r>
            <a:r>
              <a:rPr lang="es-MX" dirty="0"/>
              <a:t>. Primero debemos saber qué problema queremos resolver, planear cómo hacerlo, construirlo y finalmente comprobar que funciona.</a:t>
            </a:r>
          </a:p>
          <a:p>
            <a:r>
              <a:rPr lang="es-MX" dirty="0"/>
              <a:t>Podemos imaginar que </a:t>
            </a:r>
            <a:r>
              <a:rPr lang="es-MX" b="1" dirty="0"/>
              <a:t>hacer un programa es como construir una casa</a:t>
            </a:r>
            <a:r>
              <a:rPr lang="es-MX" dirty="0"/>
              <a:t>: primero sabemos qué necesitamos, hacemos los planos, construimos, revisamos y después damos mantenimiento.</a:t>
            </a:r>
          </a:p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79835039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EF6E6460-B075-B4C6-4A73-AB15B25E825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s-MX" sz="6600" dirty="0"/>
              <a:t>Definición de la necesidades </a:t>
            </a:r>
          </a:p>
        </p:txBody>
      </p:sp>
    </p:spTree>
    <p:extLst>
      <p:ext uri="{BB962C8B-B14F-4D97-AF65-F5344CB8AC3E}">
        <p14:creationId xmlns:p14="http://schemas.microsoft.com/office/powerpoint/2010/main" val="270593305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6CB28F51-9CB3-57C3-15FC-AEBBFE1BDB3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b="1" dirty="0"/>
              <a:t>¿Qué problema queremos resolver y qué necesita el usuario?</a:t>
            </a:r>
            <a:endParaRPr lang="es-MX" dirty="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0D923A21-2B94-889B-B831-3900B3DBB28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s-MX" dirty="0"/>
              <a:t>Aquí se recopila información sobre lo que debe hacer el programa.</a:t>
            </a:r>
          </a:p>
          <a:p>
            <a:r>
              <a:rPr lang="es-MX" b="1" dirty="0"/>
              <a:t>Ejemplo:</a:t>
            </a:r>
            <a:br>
              <a:rPr lang="es-MX" dirty="0"/>
            </a:br>
            <a:r>
              <a:rPr lang="es-MX" dirty="0"/>
              <a:t>Queremos crear una aplicación para una escuela. Los alumnos necesitan consultar sus calificaciones desde su celular.</a:t>
            </a:r>
          </a:p>
          <a:p>
            <a:r>
              <a:rPr lang="es-MX" dirty="0"/>
              <a:t>Entonces identificamos necesidades como:</a:t>
            </a:r>
          </a:p>
          <a:p>
            <a:r>
              <a:rPr lang="es-MX" dirty="0"/>
              <a:t>El alumno debe poder iniciar sesión.</a:t>
            </a:r>
          </a:p>
          <a:p>
            <a:r>
              <a:rPr lang="es-MX" dirty="0"/>
              <a:t>Debe poder consultar sus calificaciones.</a:t>
            </a:r>
          </a:p>
          <a:p>
            <a:r>
              <a:rPr lang="es-MX" dirty="0"/>
              <a:t>El profesor debe poder registrar calificaciones.</a:t>
            </a:r>
          </a:p>
          <a:p>
            <a:r>
              <a:rPr lang="es-MX" dirty="0"/>
              <a:t>La información debe estar protegida.</a:t>
            </a:r>
          </a:p>
          <a:p>
            <a:r>
              <a:rPr lang="es-MX" dirty="0"/>
              <a:t>👉 </a:t>
            </a:r>
            <a:r>
              <a:rPr lang="es-MX" b="1" dirty="0"/>
              <a:t>Idea clave:</a:t>
            </a:r>
            <a:r>
              <a:rPr lang="es-MX" dirty="0"/>
              <a:t> Antes de programar, debemos saber </a:t>
            </a:r>
            <a:r>
              <a:rPr lang="es-MX" b="1" dirty="0"/>
              <a:t>qué queremos construir</a:t>
            </a:r>
            <a:r>
              <a:rPr lang="es-MX" dirty="0"/>
              <a:t>.</a:t>
            </a:r>
          </a:p>
          <a:p>
            <a:pPr marL="0" indent="0">
              <a:buNone/>
            </a:pPr>
            <a:br>
              <a:rPr lang="es-MX" dirty="0"/>
            </a:b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2138248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1DA5269-1473-A42A-491E-90784AD4EE7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87280" y="2371479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s-MX" sz="6600" b="1" dirty="0"/>
              <a:t>Análisis</a:t>
            </a:r>
            <a:br>
              <a:rPr lang="es-MX" b="1" dirty="0"/>
            </a:b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17500882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8A33FBB-5919-808A-A2A5-59E2F7E931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681037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s-MX" dirty="0"/>
              <a:t>Ahora estudiamos con más detalle las necesidades que encontramos.</a:t>
            </a:r>
            <a:br>
              <a:rPr lang="es-MX" dirty="0"/>
            </a:br>
            <a:endParaRPr lang="es-MX" dirty="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3275C31B-A9B9-B8DB-438A-57164D9BB8B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s-MX" dirty="0"/>
              <a:t>Nos preguntamos:</a:t>
            </a:r>
          </a:p>
          <a:p>
            <a:r>
              <a:rPr lang="es-MX" dirty="0"/>
              <a:t>¿Cómo funcionará el sistema?</a:t>
            </a:r>
          </a:p>
          <a:p>
            <a:r>
              <a:rPr lang="es-MX" dirty="0"/>
              <a:t>¿Quiénes lo utilizarán?</a:t>
            </a:r>
          </a:p>
          <a:p>
            <a:r>
              <a:rPr lang="es-MX" dirty="0"/>
              <a:t>¿Qué información necesitamos?</a:t>
            </a:r>
          </a:p>
          <a:p>
            <a:r>
              <a:rPr lang="es-MX" dirty="0"/>
              <a:t>¿Qué problemas podrían aparecer?</a:t>
            </a:r>
          </a:p>
          <a:p>
            <a:r>
              <a:rPr lang="es-MX" b="1" dirty="0"/>
              <a:t>Ejemplo:</a:t>
            </a:r>
            <a:br>
              <a:rPr lang="es-MX" dirty="0"/>
            </a:br>
            <a:r>
              <a:rPr lang="es-MX" dirty="0"/>
              <a:t>Para la aplicación escolar debemos decidir qué datos necesitamos: nombre del alumno, matrícula, materias, calificaciones, profesores, etc.</a:t>
            </a:r>
          </a:p>
          <a:p>
            <a:r>
              <a:rPr lang="es-MX" dirty="0"/>
              <a:t>👉 </a:t>
            </a:r>
            <a:r>
              <a:rPr lang="es-MX" b="1" dirty="0"/>
              <a:t>Idea clave:</a:t>
            </a:r>
            <a:r>
              <a:rPr lang="es-MX" dirty="0"/>
              <a:t> El análisis busca entender </a:t>
            </a:r>
            <a:r>
              <a:rPr lang="es-MX" b="1" dirty="0"/>
              <a:t>cómo debe funcionar el sistema</a:t>
            </a:r>
            <a:r>
              <a:rPr lang="es-MX" dirty="0"/>
              <a:t>.</a:t>
            </a:r>
          </a:p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89301645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5B05030-7880-F6F8-11AE-E5DE5D8947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1030950"/>
            <a:ext cx="10515600" cy="1325563"/>
          </a:xfrm>
        </p:spPr>
        <p:txBody>
          <a:bodyPr>
            <a:normAutofit fontScale="90000"/>
          </a:bodyPr>
          <a:lstStyle/>
          <a:p>
            <a:r>
              <a:rPr lang="es-MX" sz="8000" b="1" dirty="0"/>
              <a:t>Diseño</a:t>
            </a:r>
            <a:br>
              <a:rPr lang="es-MX" b="1" dirty="0"/>
            </a:b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383909243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1700C1FB-E94B-F3E6-4091-B7A200FD08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/>
              <a:t>En esta etapa hacemos un </a:t>
            </a:r>
            <a:r>
              <a:rPr lang="es-MX" b="1" dirty="0"/>
              <a:t>plan de cómo será el programa</a:t>
            </a:r>
            <a:r>
              <a:rPr lang="es-MX" dirty="0"/>
              <a:t>.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60AE1F59-16DD-2715-5814-99307BB66B8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s-MX" dirty="0"/>
              <a:t>Podemos diseñar:</a:t>
            </a:r>
          </a:p>
          <a:p>
            <a:r>
              <a:rPr lang="es-MX" dirty="0"/>
              <a:t>Las pantallas.</a:t>
            </a:r>
          </a:p>
          <a:p>
            <a:r>
              <a:rPr lang="es-MX" dirty="0"/>
              <a:t>Los botones.</a:t>
            </a:r>
          </a:p>
          <a:p>
            <a:r>
              <a:rPr lang="es-MX" dirty="0"/>
              <a:t>Los menús.</a:t>
            </a:r>
          </a:p>
          <a:p>
            <a:r>
              <a:rPr lang="es-MX" dirty="0"/>
              <a:t>La base de datos.</a:t>
            </a:r>
          </a:p>
          <a:p>
            <a:r>
              <a:rPr lang="es-MX" dirty="0"/>
              <a:t>La forma en que las diferentes partes del programa se comunicarán.</a:t>
            </a:r>
          </a:p>
          <a:p>
            <a:r>
              <a:rPr lang="es-MX" b="1" dirty="0"/>
              <a:t>Ejemplo:</a:t>
            </a:r>
            <a:br>
              <a:rPr lang="es-MX" dirty="0"/>
            </a:br>
            <a:r>
              <a:rPr lang="es-MX" dirty="0"/>
              <a:t>Diseñamos una pantalla de inicio de sesión:</a:t>
            </a:r>
          </a:p>
          <a:p>
            <a:endParaRPr lang="es-MX" dirty="0"/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5D8819CF-6A76-36BA-1B01-67AE3870B1D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096000" y="2074747"/>
            <a:ext cx="4411778" cy="21573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566566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2C3A04D-6FCE-BD93-FAE7-A2262993D7B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b="1" dirty="0"/>
              <a:t>Codificación</a:t>
            </a:r>
            <a:br>
              <a:rPr lang="es-MX" b="1" dirty="0"/>
            </a:b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9344315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CE79BA7-01AA-2E1C-15CB-15B4B42972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/>
              <a:t>Ahora sí comienza la programación.</a:t>
            </a:r>
            <a:br>
              <a:rPr lang="es-MX" dirty="0"/>
            </a:br>
            <a:endParaRPr lang="es-MX" dirty="0"/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3FFA79F0-5FB0-CBD4-BCA8-8986FF7634E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s-MX" dirty="0"/>
              <a:t>Los desarrolladores escriben instrucciones utilizando lenguajes de programación como </a:t>
            </a:r>
            <a:r>
              <a:rPr lang="es-MX" b="1" dirty="0"/>
              <a:t>Python, Java, JavaScript, C++</a:t>
            </a:r>
            <a:r>
              <a:rPr lang="es-MX" dirty="0"/>
              <a:t>, entre otros.</a:t>
            </a:r>
          </a:p>
          <a:p>
            <a:r>
              <a:rPr lang="es-MX" b="1" dirty="0"/>
              <a:t>Ejemplo sencillo en Python:</a:t>
            </a:r>
            <a:endParaRPr lang="es-MX" dirty="0"/>
          </a:p>
          <a:p>
            <a:pPr marL="0" indent="0">
              <a:buNone/>
            </a:pPr>
            <a:r>
              <a:rPr lang="es-MX" dirty="0"/>
              <a:t>nombre = "Ana“</a:t>
            </a:r>
          </a:p>
          <a:p>
            <a:pPr marL="0" indent="0">
              <a:buNone/>
            </a:pPr>
            <a:r>
              <a:rPr lang="es-MX" dirty="0" err="1"/>
              <a:t>print</a:t>
            </a:r>
            <a:r>
              <a:rPr lang="es-MX" dirty="0"/>
              <a:t>("Hola", nombre)</a:t>
            </a:r>
          </a:p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131675941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D0F10BA-B0EF-10C9-0678-E1EAA2C9C88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b="1" dirty="0"/>
              <a:t>Pruebas</a:t>
            </a:r>
            <a:br>
              <a:rPr lang="es-MX" b="1" dirty="0"/>
            </a:b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23249025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D812D0C-0D10-6285-1487-08A752646F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/>
              <a:t>Después de programar, debemos comprobar que todo funciona correctamente.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C4563C1B-CAC8-C377-AF78-9385150D8D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s-MX" dirty="0"/>
              <a:t>Buscamos errores, también llamados </a:t>
            </a:r>
            <a:r>
              <a:rPr lang="es-MX" b="1" dirty="0"/>
              <a:t>bugs</a:t>
            </a:r>
            <a:r>
              <a:rPr lang="es-MX" dirty="0"/>
              <a:t>.</a:t>
            </a:r>
          </a:p>
          <a:p>
            <a:r>
              <a:rPr lang="es-MX" b="1" dirty="0"/>
              <a:t>Ejemplo:</a:t>
            </a:r>
            <a:br>
              <a:rPr lang="es-MX" dirty="0"/>
            </a:br>
            <a:r>
              <a:rPr lang="es-MX" dirty="0"/>
              <a:t>Probamos la aplicación escolar:</a:t>
            </a:r>
          </a:p>
          <a:p>
            <a:r>
              <a:rPr lang="es-MX" dirty="0"/>
              <a:t>¿Se puede iniciar sesión?</a:t>
            </a:r>
          </a:p>
          <a:p>
            <a:r>
              <a:rPr lang="es-MX" dirty="0"/>
              <a:t>¿Aparecen correctamente las calificaciones?</a:t>
            </a:r>
          </a:p>
          <a:p>
            <a:r>
              <a:rPr lang="es-MX" dirty="0"/>
              <a:t>¿Qué pasa si escribimos una contraseña incorrecta?</a:t>
            </a:r>
          </a:p>
          <a:p>
            <a:r>
              <a:rPr lang="es-MX" dirty="0"/>
              <a:t>¿Funciona en un celular?</a:t>
            </a:r>
          </a:p>
          <a:p>
            <a:r>
              <a:rPr lang="es-MX" dirty="0"/>
              <a:t>¿Qué ocurre si dejamos un campo vacío?</a:t>
            </a:r>
          </a:p>
          <a:p>
            <a:r>
              <a:rPr lang="es-MX" dirty="0"/>
              <a:t>Si encontramos un error, regresamos a corregirlo.</a:t>
            </a:r>
          </a:p>
          <a:p>
            <a:r>
              <a:rPr lang="es-MX" dirty="0"/>
              <a:t>👉 </a:t>
            </a:r>
            <a:r>
              <a:rPr lang="es-MX" b="1" dirty="0"/>
              <a:t>Idea clave:</a:t>
            </a:r>
            <a:r>
              <a:rPr lang="es-MX" dirty="0"/>
              <a:t> </a:t>
            </a:r>
            <a:r>
              <a:rPr lang="es-MX" b="1" dirty="0"/>
              <a:t>Programar no termina cuando escribimos el código; debemos comprobar que funciona.</a:t>
            </a:r>
            <a:endParaRPr lang="es-MX" dirty="0"/>
          </a:p>
          <a:p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31316881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944845C0-35D1-0DE3-1989-5B82A838DF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b="1" dirty="0"/>
              <a:t>Mantenimiento</a:t>
            </a:r>
            <a:br>
              <a:rPr lang="es-MX" b="1" dirty="0"/>
            </a:b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264001269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C438A56C-1670-CF24-9D0A-2210930C4B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525819"/>
          </a:xfrm>
        </p:spPr>
        <p:txBody>
          <a:bodyPr>
            <a:normAutofit fontScale="90000"/>
          </a:bodyPr>
          <a:lstStyle/>
          <a:p>
            <a:r>
              <a:rPr lang="es-MX" dirty="0"/>
              <a:t>Una vez que el programa está funcionando y los usuarios lo utilizan, todavía puede necesitar cambios.</a:t>
            </a:r>
          </a:p>
        </p:txBody>
      </p:sp>
      <p:sp>
        <p:nvSpPr>
          <p:cNvPr id="3" name="Marcador de contenido 2">
            <a:extLst>
              <a:ext uri="{FF2B5EF4-FFF2-40B4-BE49-F238E27FC236}">
                <a16:creationId xmlns:a16="http://schemas.microsoft.com/office/drawing/2014/main" id="{86818FE4-00D9-9207-3E70-406A0616437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029812"/>
            <a:ext cx="10515600" cy="4351338"/>
          </a:xfrm>
        </p:spPr>
        <p:txBody>
          <a:bodyPr>
            <a:normAutofit fontScale="92500"/>
          </a:bodyPr>
          <a:lstStyle/>
          <a:p>
            <a:r>
              <a:rPr lang="es-MX" dirty="0"/>
              <a:t>El mantenimiento puede incluir:</a:t>
            </a:r>
          </a:p>
          <a:p>
            <a:r>
              <a:rPr lang="es-MX" dirty="0"/>
              <a:t>Corregir errores.</a:t>
            </a:r>
          </a:p>
          <a:p>
            <a:r>
              <a:rPr lang="es-MX" dirty="0"/>
              <a:t>Mejorar el rendimiento.</a:t>
            </a:r>
          </a:p>
          <a:p>
            <a:r>
              <a:rPr lang="es-MX" dirty="0"/>
              <a:t>Agregar nuevas funciones.</a:t>
            </a:r>
          </a:p>
          <a:p>
            <a:r>
              <a:rPr lang="es-MX" dirty="0"/>
              <a:t>Adaptarlo a nuevas versiones de sistemas operativos.</a:t>
            </a:r>
          </a:p>
          <a:p>
            <a:r>
              <a:rPr lang="es-MX" dirty="0"/>
              <a:t>Mejorar la seguridad.</a:t>
            </a:r>
          </a:p>
          <a:p>
            <a:r>
              <a:rPr lang="es-MX" b="1" dirty="0"/>
              <a:t>Ejemplo:</a:t>
            </a:r>
            <a:br>
              <a:rPr lang="es-MX" dirty="0"/>
            </a:br>
            <a:r>
              <a:rPr lang="es-MX" dirty="0"/>
              <a:t>La escuela decide que ahora los alumnos también puedan consultar su horario. Los programadores tendrán que modificar el sistema para agregar esa función.</a:t>
            </a:r>
          </a:p>
          <a:p>
            <a:r>
              <a:rPr lang="es-MX" dirty="0"/>
              <a:t>👉 </a:t>
            </a:r>
            <a:r>
              <a:rPr lang="es-MX" b="1" dirty="0"/>
              <a:t>Idea clave:</a:t>
            </a:r>
            <a:r>
              <a:rPr lang="es-MX" dirty="0"/>
              <a:t> Un programa </a:t>
            </a:r>
            <a:r>
              <a:rPr lang="es-MX" b="1" dirty="0"/>
              <a:t>no es algo que se construye una sola vez y se abandona</a:t>
            </a:r>
            <a:r>
              <a:rPr lang="es-MX" dirty="0"/>
              <a:t>.</a:t>
            </a:r>
          </a:p>
          <a:p>
            <a:pPr marL="0" indent="0">
              <a:buNone/>
            </a:pPr>
            <a:endParaRPr lang="es-MX" dirty="0"/>
          </a:p>
        </p:txBody>
      </p:sp>
    </p:spTree>
    <p:extLst>
      <p:ext uri="{BB962C8B-B14F-4D97-AF65-F5344CB8AC3E}">
        <p14:creationId xmlns:p14="http://schemas.microsoft.com/office/powerpoint/2010/main" val="405531648"/>
      </p:ext>
    </p:extLst>
  </p:cSld>
  <p:clrMapOvr>
    <a:masterClrMapping/>
  </p:clrMapOvr>
</p:sld>
</file>

<file path=ppt/theme/theme1.xml><?xml version="1.0" encoding="utf-8"?>
<a:theme xmlns:a="http://schemas.openxmlformats.org/drawingml/2006/main" name="Berlín">
  <a:themeElements>
    <a:clrScheme name="Berlín">
      <a:dk1>
        <a:sysClr val="windowText" lastClr="000000"/>
      </a:dk1>
      <a:lt1>
        <a:sysClr val="window" lastClr="FFFFFF"/>
      </a:lt1>
      <a:dk2>
        <a:srgbClr val="9D360E"/>
      </a:dk2>
      <a:lt2>
        <a:srgbClr val="E7E6E6"/>
      </a:lt2>
      <a:accent1>
        <a:srgbClr val="F09415"/>
      </a:accent1>
      <a:accent2>
        <a:srgbClr val="C1B56B"/>
      </a:accent2>
      <a:accent3>
        <a:srgbClr val="4BAF73"/>
      </a:accent3>
      <a:accent4>
        <a:srgbClr val="5AA6C0"/>
      </a:accent4>
      <a:accent5>
        <a:srgbClr val="D17DF9"/>
      </a:accent5>
      <a:accent6>
        <a:srgbClr val="FA7E5C"/>
      </a:accent6>
      <a:hlink>
        <a:srgbClr val="FFAE3E"/>
      </a:hlink>
      <a:folHlink>
        <a:srgbClr val="FCC77E"/>
      </a:folHlink>
    </a:clrScheme>
    <a:fontScheme name="Berlín">
      <a:maj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erlí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0000"/>
                <a:lumMod val="11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6000"/>
                <a:shade val="100000"/>
                <a:hueMod val="270000"/>
                <a:satMod val="200000"/>
                <a:lumMod val="128000"/>
              </a:schemeClr>
            </a:gs>
            <a:gs pos="50000">
              <a:schemeClr val="phClr">
                <a:shade val="100000"/>
                <a:hueMod val="100000"/>
                <a:satMod val="110000"/>
                <a:lumMod val="130000"/>
              </a:schemeClr>
            </a:gs>
            <a:gs pos="100000">
              <a:schemeClr val="phClr">
                <a:shade val="78000"/>
                <a:hueMod val="44000"/>
                <a:satMod val="200000"/>
                <a:lumMod val="69000"/>
              </a:schemeClr>
            </a:gs>
          </a:gsLst>
          <a:lin ang="252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Berlin" id="{7B5DBA9E-B069-418E-9360-A61BDD0615A4}" vid="{C0CBE056-4EF4-4D92-969E-947779DA7AA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TM04033917[[fn=Berlín]]</Template>
  <TotalTime>2</TotalTime>
  <Words>527</Words>
  <Application>Microsoft Office PowerPoint</Application>
  <PresentationFormat>Panorámica</PresentationFormat>
  <Paragraphs>60</Paragraphs>
  <Slides>14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14</vt:i4>
      </vt:variant>
    </vt:vector>
  </HeadingPairs>
  <TitlesOfParts>
    <vt:vector size="17" baseType="lpstr">
      <vt:lpstr>Arial</vt:lpstr>
      <vt:lpstr>Trebuchet MS</vt:lpstr>
      <vt:lpstr>Berlín</vt:lpstr>
      <vt:lpstr>Metodología de desarrollo de software</vt:lpstr>
      <vt:lpstr>Desarrollo de software </vt:lpstr>
      <vt:lpstr>Presentación de PowerPoint</vt:lpstr>
      <vt:lpstr>¿Qué problema queremos resolver y qué necesita el usuario?</vt:lpstr>
      <vt:lpstr>Análisis </vt:lpstr>
      <vt:lpstr>Ahora estudiamos con más detalle las necesidades que encontramos. </vt:lpstr>
      <vt:lpstr>Diseño </vt:lpstr>
      <vt:lpstr>En esta etapa hacemos un plan de cómo será el programa.</vt:lpstr>
      <vt:lpstr>Codificación </vt:lpstr>
      <vt:lpstr>Ahora sí comienza la programación. </vt:lpstr>
      <vt:lpstr>Pruebas </vt:lpstr>
      <vt:lpstr>Después de programar, debemos comprobar que todo funciona correctamente.</vt:lpstr>
      <vt:lpstr>Mantenimiento </vt:lpstr>
      <vt:lpstr>Una vez que el programa está funcionando y los usuarios lo utilizan, todavía puede necesitar cambios.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Juan Luis Lopez</dc:creator>
  <cp:lastModifiedBy>Juan Luis Lopez</cp:lastModifiedBy>
  <cp:revision>1</cp:revision>
  <dcterms:created xsi:type="dcterms:W3CDTF">2026-10-06T21:15:38Z</dcterms:created>
  <dcterms:modified xsi:type="dcterms:W3CDTF">2026-10-06T21:18:37Z</dcterms:modified>
</cp:coreProperties>
</file>